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58"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A399E1-B044-4B78-9EF7-616741FF065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9B21662-27B6-4FAC-9EA7-94F39EEA447C}">
      <dgm:prSet/>
      <dgm:spPr>
        <a:solidFill>
          <a:srgbClr val="002060"/>
        </a:solidFill>
      </dgm:spPr>
      <dgm:t>
        <a:bodyPr/>
        <a:lstStyle/>
        <a:p>
          <a:pPr algn="ctr" rtl="0"/>
          <a:r>
            <a:rPr lang="es-CO" dirty="0" smtClean="0">
              <a:latin typeface="Aharoni" pitchFamily="2" charset="-79"/>
              <a:cs typeface="Aharoni" pitchFamily="2" charset="-79"/>
            </a:rPr>
            <a:t>¿AQUIÉN SEGUIR?</a:t>
          </a:r>
          <a:endParaRPr lang="es-CO" dirty="0">
            <a:latin typeface="Aharoni" pitchFamily="2" charset="-79"/>
            <a:cs typeface="Aharoni" pitchFamily="2" charset="-79"/>
          </a:endParaRPr>
        </a:p>
      </dgm:t>
    </dgm:pt>
    <dgm:pt modelId="{010F0CD1-117B-4FCB-B060-738253698DA7}" type="parTrans" cxnId="{8B76E957-3F2C-4F4F-8834-154CEC615A78}">
      <dgm:prSet/>
      <dgm:spPr/>
      <dgm:t>
        <a:bodyPr/>
        <a:lstStyle/>
        <a:p>
          <a:endParaRPr lang="es-CO"/>
        </a:p>
      </dgm:t>
    </dgm:pt>
    <dgm:pt modelId="{1D573710-61A6-440C-97B8-5C61EB2FFC4F}" type="sibTrans" cxnId="{8B76E957-3F2C-4F4F-8834-154CEC615A78}">
      <dgm:prSet/>
      <dgm:spPr/>
      <dgm:t>
        <a:bodyPr/>
        <a:lstStyle/>
        <a:p>
          <a:endParaRPr lang="es-CO"/>
        </a:p>
      </dgm:t>
    </dgm:pt>
    <dgm:pt modelId="{5A27EC52-87A5-41C7-AB3F-741A933E21A6}" type="pres">
      <dgm:prSet presAssocID="{22A399E1-B044-4B78-9EF7-616741FF0659}" presName="linear" presStyleCnt="0">
        <dgm:presLayoutVars>
          <dgm:animLvl val="lvl"/>
          <dgm:resizeHandles val="exact"/>
        </dgm:presLayoutVars>
      </dgm:prSet>
      <dgm:spPr/>
      <dgm:t>
        <a:bodyPr/>
        <a:lstStyle/>
        <a:p>
          <a:endParaRPr lang="es-CO"/>
        </a:p>
      </dgm:t>
    </dgm:pt>
    <dgm:pt modelId="{931EE972-5CD3-4031-8917-9280E0944367}" type="pres">
      <dgm:prSet presAssocID="{29B21662-27B6-4FAC-9EA7-94F39EEA447C}" presName="parentText" presStyleLbl="node1" presStyleIdx="0" presStyleCnt="1">
        <dgm:presLayoutVars>
          <dgm:chMax val="0"/>
          <dgm:bulletEnabled val="1"/>
        </dgm:presLayoutVars>
      </dgm:prSet>
      <dgm:spPr/>
      <dgm:t>
        <a:bodyPr/>
        <a:lstStyle/>
        <a:p>
          <a:endParaRPr lang="es-CO"/>
        </a:p>
      </dgm:t>
    </dgm:pt>
  </dgm:ptLst>
  <dgm:cxnLst>
    <dgm:cxn modelId="{61F414E7-78EA-4BC2-B23A-6E2AADFB6852}" type="presOf" srcId="{29B21662-27B6-4FAC-9EA7-94F39EEA447C}" destId="{931EE972-5CD3-4031-8917-9280E0944367}" srcOrd="0" destOrd="0" presId="urn:microsoft.com/office/officeart/2005/8/layout/vList2"/>
    <dgm:cxn modelId="{8B76E957-3F2C-4F4F-8834-154CEC615A78}" srcId="{22A399E1-B044-4B78-9EF7-616741FF0659}" destId="{29B21662-27B6-4FAC-9EA7-94F39EEA447C}" srcOrd="0" destOrd="0" parTransId="{010F0CD1-117B-4FCB-B060-738253698DA7}" sibTransId="{1D573710-61A6-440C-97B8-5C61EB2FFC4F}"/>
    <dgm:cxn modelId="{5A38E515-88E7-4E16-9661-40AE667580A1}" type="presOf" srcId="{22A399E1-B044-4B78-9EF7-616741FF0659}" destId="{5A27EC52-87A5-41C7-AB3F-741A933E21A6}" srcOrd="0" destOrd="0" presId="urn:microsoft.com/office/officeart/2005/8/layout/vList2"/>
    <dgm:cxn modelId="{FB31ED2E-4BBD-4CA2-8CBC-140C800F0088}" type="presParOf" srcId="{5A27EC52-87A5-41C7-AB3F-741A933E21A6}" destId="{931EE972-5CD3-4031-8917-9280E094436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1EE972-5CD3-4031-8917-9280E0944367}">
      <dsp:nvSpPr>
        <dsp:cNvPr id="0" name=""/>
        <dsp:cNvSpPr/>
      </dsp:nvSpPr>
      <dsp:spPr>
        <a:xfrm>
          <a:off x="0" y="3469"/>
          <a:ext cx="7772400" cy="1463085"/>
        </a:xfrm>
        <a:prstGeom prst="roundRect">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rtl="0">
            <a:lnSpc>
              <a:spcPct val="90000"/>
            </a:lnSpc>
            <a:spcBef>
              <a:spcPct val="0"/>
            </a:spcBef>
            <a:spcAft>
              <a:spcPct val="35000"/>
            </a:spcAft>
          </a:pPr>
          <a:r>
            <a:rPr lang="es-CO" sz="6100" kern="1200" dirty="0" smtClean="0">
              <a:latin typeface="Aharoni" pitchFamily="2" charset="-79"/>
              <a:cs typeface="Aharoni" pitchFamily="2" charset="-79"/>
            </a:rPr>
            <a:t>¿AQUIÉN SEGUIR?</a:t>
          </a:r>
          <a:endParaRPr lang="es-CO" sz="6100" kern="1200" dirty="0">
            <a:latin typeface="Aharoni" pitchFamily="2" charset="-79"/>
            <a:cs typeface="Aharoni" pitchFamily="2" charset="-79"/>
          </a:endParaRPr>
        </a:p>
      </dsp:txBody>
      <dsp:txXfrm>
        <a:off x="71422" y="74891"/>
        <a:ext cx="7629556" cy="132024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95" name="Title 94"/>
          <p:cNvSpPr>
            <a:spLocks noGrp="1"/>
          </p:cNvSpPr>
          <p:nvPr>
            <p:ph type="title"/>
          </p:nvPr>
        </p:nvSpPr>
        <p:spPr>
          <a:xfrm>
            <a:off x="457200" y="4463568"/>
            <a:ext cx="8305800" cy="1143000"/>
          </a:xfrm>
        </p:spPr>
        <p:txBody>
          <a:bodyPr/>
          <a:lstStyle/>
          <a:p>
            <a:r>
              <a:rPr lang="es-ES" smtClean="0"/>
              <a:t>Haga clic para modificar el estilo de título del patrón</a:t>
            </a:r>
            <a:endParaRPr lang="en-US"/>
          </a:p>
        </p:txBody>
      </p:sp>
      <p:sp>
        <p:nvSpPr>
          <p:cNvPr id="2" name="Date Placeholder 1"/>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91" name="Footer Placeholder 90"/>
          <p:cNvSpPr>
            <a:spLocks noGrp="1"/>
          </p:cNvSpPr>
          <p:nvPr>
            <p:ph type="ftr" sz="quarter" idx="11"/>
          </p:nvPr>
        </p:nvSpPr>
        <p:spPr/>
        <p:txBody>
          <a:bodyPr/>
          <a:lstStyle/>
          <a:p>
            <a:endParaRPr lang="es-ES" dirty="0"/>
          </a:p>
        </p:txBody>
      </p:sp>
      <p:sp>
        <p:nvSpPr>
          <p:cNvPr id="92" name="Slide Number Placeholder 91"/>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12/03/2014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t>12/03/2014</a:t>
            </a:fld>
            <a:endParaRPr lang="es-ES" dirty="0"/>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s-ES" dirty="0"/>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t>‹Nº›</a:t>
            </a:fld>
            <a:endParaRPr lang="es-E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3617447024"/>
              </p:ext>
            </p:extLst>
          </p:nvPr>
        </p:nvGraphicFramePr>
        <p:xfrm>
          <a:off x="755576" y="692696"/>
          <a:ext cx="7772400"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Subtítulo"/>
          <p:cNvSpPr>
            <a:spLocks noGrp="1"/>
          </p:cNvSpPr>
          <p:nvPr>
            <p:ph type="subTitle" idx="1"/>
          </p:nvPr>
        </p:nvSpPr>
        <p:spPr>
          <a:xfrm>
            <a:off x="1573885" y="5877272"/>
            <a:ext cx="6400800" cy="672480"/>
          </a:xfrm>
        </p:spPr>
        <p:txBody>
          <a:bodyPr>
            <a:normAutofit fontScale="25000" lnSpcReduction="20000"/>
          </a:bodyPr>
          <a:lstStyle/>
          <a:p>
            <a:endParaRPr lang="es-CO" dirty="0" smtClean="0"/>
          </a:p>
          <a:p>
            <a:endParaRPr lang="es-CO" dirty="0"/>
          </a:p>
          <a:p>
            <a:pPr algn="ctr"/>
            <a:r>
              <a:rPr lang="es-CO" sz="17600" dirty="0" smtClean="0">
                <a:solidFill>
                  <a:srgbClr val="FFFF00"/>
                </a:solidFill>
                <a:latin typeface="Aharoni" pitchFamily="2" charset="-79"/>
                <a:cs typeface="Aharoni" pitchFamily="2" charset="-79"/>
              </a:rPr>
              <a:t>TEXTO:2 </a:t>
            </a:r>
            <a:r>
              <a:rPr lang="es-CO" sz="24000" dirty="0" smtClean="0">
                <a:solidFill>
                  <a:srgbClr val="FFFF00"/>
                </a:solidFill>
                <a:latin typeface="Aharoni" pitchFamily="2" charset="-79"/>
                <a:cs typeface="Aharoni" pitchFamily="2" charset="-79"/>
              </a:rPr>
              <a:t>TIM.3:10-12</a:t>
            </a:r>
            <a:r>
              <a:rPr lang="es-CO" sz="24000" dirty="0" smtClean="0">
                <a:solidFill>
                  <a:srgbClr val="FFFF00"/>
                </a:solidFill>
              </a:rPr>
              <a:t>.</a:t>
            </a:r>
            <a:endParaRPr lang="es-CO" sz="17600" dirty="0">
              <a:solidFill>
                <a:srgbClr val="FFFF00"/>
              </a:solidFill>
            </a:endParaRP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9792" y="2420888"/>
            <a:ext cx="3816424"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74805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3"/>
            <a:ext cx="2880320" cy="2808312"/>
          </a:xfrm>
        </p:spPr>
        <p:txBody>
          <a:bodyPr>
            <a:normAutofit fontScale="92500" lnSpcReduction="20000"/>
          </a:bodyPr>
          <a:lstStyle/>
          <a:p>
            <a:pPr marL="0" indent="0" algn="ctr">
              <a:buNone/>
            </a:pPr>
            <a:endParaRPr lang="es-CO" dirty="0" smtClean="0"/>
          </a:p>
          <a:p>
            <a:pPr marL="0" indent="0" algn="ctr">
              <a:buNone/>
            </a:pPr>
            <a:endParaRPr lang="es-CO" dirty="0"/>
          </a:p>
          <a:p>
            <a:pPr marL="0" indent="0" algn="ctr">
              <a:buNone/>
            </a:pPr>
            <a:r>
              <a:rPr lang="es-CO" b="1" dirty="0" smtClean="0">
                <a:solidFill>
                  <a:srgbClr val="FF0000"/>
                </a:solidFill>
              </a:rPr>
              <a:t>¿A QUIEN SEGUIR? </a:t>
            </a:r>
          </a:p>
          <a:p>
            <a:pPr marL="0" indent="0" algn="ctr">
              <a:buNone/>
            </a:pPr>
            <a:endParaRPr lang="es-CO" b="1" dirty="0" smtClean="0">
              <a:solidFill>
                <a:srgbClr val="FF0000"/>
              </a:solidFill>
            </a:endParaRPr>
          </a:p>
          <a:p>
            <a:pPr marL="0" indent="0" algn="ctr">
              <a:buNone/>
            </a:pPr>
            <a:r>
              <a:rPr lang="es-CO" b="1" dirty="0" smtClean="0">
                <a:solidFill>
                  <a:srgbClr val="FF0000"/>
                </a:solidFill>
              </a:rPr>
              <a:t>¡SIGUE A LOS QUE GURDAN LOS MANDAMIENTOS DE </a:t>
            </a:r>
            <a:r>
              <a:rPr lang="es-CO" sz="3500" b="1" dirty="0" smtClean="0">
                <a:solidFill>
                  <a:srgbClr val="FF0000"/>
                </a:solidFill>
              </a:rPr>
              <a:t>Dios! </a:t>
            </a:r>
            <a:r>
              <a:rPr lang="es-CO" b="1" u="sng" dirty="0" smtClean="0">
                <a:solidFill>
                  <a:srgbClr val="FF0000"/>
                </a:solidFill>
              </a:rPr>
              <a:t>APOC. 12.17</a:t>
            </a:r>
            <a:r>
              <a:rPr lang="es-CO" b="1" u="sng" dirty="0" smtClean="0">
                <a:solidFill>
                  <a:srgbClr val="FF0000"/>
                </a:solidFill>
              </a:rPr>
              <a:t>.</a:t>
            </a:r>
            <a:endParaRPr lang="es-CO" b="1" u="sng" dirty="0">
              <a:solidFill>
                <a:srgbClr val="FF0000"/>
              </a:solidFill>
            </a:endParaRPr>
          </a:p>
        </p:txBody>
      </p:sp>
      <p:sp>
        <p:nvSpPr>
          <p:cNvPr id="4" name="3 Rectángulo"/>
          <p:cNvSpPr/>
          <p:nvPr/>
        </p:nvSpPr>
        <p:spPr>
          <a:xfrm>
            <a:off x="3419872" y="404664"/>
            <a:ext cx="5195051" cy="3539430"/>
          </a:xfrm>
          <a:prstGeom prst="rect">
            <a:avLst/>
          </a:prstGeom>
        </p:spPr>
        <p:txBody>
          <a:bodyPr wrap="square">
            <a:spAutoFit/>
          </a:bodyPr>
          <a:lstStyle/>
          <a:p>
            <a:pPr algn="ctr"/>
            <a:r>
              <a:rPr lang="es-CO" sz="2800" dirty="0">
                <a:solidFill>
                  <a:srgbClr val="002060"/>
                </a:solidFill>
              </a:rPr>
              <a:t>Pero tú has seguido mi doctrina, conducta, propósito, fe, longanimidad, amor, paciencia, </a:t>
            </a:r>
            <a:r>
              <a:rPr lang="es-CO" sz="2800" dirty="0" smtClean="0">
                <a:solidFill>
                  <a:srgbClr val="002060"/>
                </a:solidFill>
              </a:rPr>
              <a:t>11 </a:t>
            </a:r>
            <a:r>
              <a:rPr lang="es-CO" sz="2800" dirty="0">
                <a:solidFill>
                  <a:srgbClr val="002060"/>
                </a:solidFill>
              </a:rPr>
              <a:t>persecuciones, padecimientos, como los que me sobrevinieron en Antioquía, en Iconio, en Listra; persecuciones que he sufrido, y de todas me ha librado el Señor. </a:t>
            </a:r>
          </a:p>
        </p:txBody>
      </p:sp>
      <p:sp>
        <p:nvSpPr>
          <p:cNvPr id="5" name="4 Rectángulo"/>
          <p:cNvSpPr/>
          <p:nvPr/>
        </p:nvSpPr>
        <p:spPr>
          <a:xfrm>
            <a:off x="1111085" y="4277138"/>
            <a:ext cx="6192688" cy="1938992"/>
          </a:xfrm>
          <a:prstGeom prst="rect">
            <a:avLst/>
          </a:prstGeom>
        </p:spPr>
        <p:txBody>
          <a:bodyPr wrap="square">
            <a:spAutoFit/>
          </a:bodyPr>
          <a:lstStyle/>
          <a:p>
            <a:pPr algn="ctr"/>
            <a:r>
              <a:rPr lang="es-CO" sz="2400" dirty="0">
                <a:solidFill>
                  <a:srgbClr val="002060"/>
                </a:solidFill>
              </a:rPr>
              <a:t>12 Y también todos los que quieren vivir piadosamente en Cristo Jesús padecerán persecución</a:t>
            </a:r>
            <a:r>
              <a:rPr lang="es-CO" sz="2400" dirty="0" smtClean="0">
                <a:solidFill>
                  <a:srgbClr val="002060"/>
                </a:solidFill>
              </a:rPr>
              <a:t>; el </a:t>
            </a:r>
            <a:r>
              <a:rPr lang="es-CO" sz="2400" dirty="0">
                <a:solidFill>
                  <a:srgbClr val="002060"/>
                </a:solidFill>
              </a:rPr>
              <a:t>cual nos libró, y nos libra, y en quien esperamos que aún nos librará, de tan gran </a:t>
            </a:r>
            <a:r>
              <a:rPr lang="es-CO" sz="2400" dirty="0" smtClean="0">
                <a:solidFill>
                  <a:srgbClr val="002060"/>
                </a:solidFill>
              </a:rPr>
              <a:t>muerte. </a:t>
            </a:r>
            <a:r>
              <a:rPr lang="es-CO" sz="2400" b="1" u="sng" dirty="0" smtClean="0">
                <a:solidFill>
                  <a:srgbClr val="002060"/>
                </a:solidFill>
              </a:rPr>
              <a:t>2Tim. 3:10-12.</a:t>
            </a:r>
            <a:endParaRPr lang="es-CO" sz="2400" b="1" u="sng" dirty="0">
              <a:solidFill>
                <a:srgbClr val="002060"/>
              </a:solidFill>
            </a:endParaRPr>
          </a:p>
        </p:txBody>
      </p:sp>
    </p:spTree>
    <p:extLst>
      <p:ext uri="{BB962C8B-B14F-4D97-AF65-F5344CB8AC3E}">
        <p14:creationId xmlns:p14="http://schemas.microsoft.com/office/powerpoint/2010/main" val="40863713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60648"/>
            <a:ext cx="8352928" cy="1656184"/>
          </a:xfrm>
          <a:solidFill>
            <a:srgbClr val="FFC000"/>
          </a:solidFill>
        </p:spPr>
        <p:txBody>
          <a:bodyPr>
            <a:noAutofit/>
          </a:bodyPr>
          <a:lstStyle/>
          <a:p>
            <a:pPr algn="ctr"/>
            <a:r>
              <a:rPr lang="es-CO" dirty="0" smtClean="0"/>
              <a:t>Con estas palabras Pablo </a:t>
            </a:r>
            <a:r>
              <a:rPr lang="es-CO" dirty="0"/>
              <a:t>expuso a los líderes falsos y recordó a Timoteo que él (Pablo) había sido un siervo fiel de Dios. </a:t>
            </a:r>
            <a:endParaRPr lang="es-CO" sz="5400" dirty="0"/>
          </a:p>
        </p:txBody>
      </p:sp>
      <p:sp>
        <p:nvSpPr>
          <p:cNvPr id="3" name="2 Marcador de contenido"/>
          <p:cNvSpPr>
            <a:spLocks noGrp="1"/>
          </p:cNvSpPr>
          <p:nvPr>
            <p:ph idx="1"/>
          </p:nvPr>
        </p:nvSpPr>
        <p:spPr>
          <a:xfrm>
            <a:off x="467544" y="2204864"/>
            <a:ext cx="8229600" cy="4248472"/>
          </a:xfrm>
        </p:spPr>
        <p:txBody>
          <a:bodyPr>
            <a:normAutofit fontScale="92500"/>
          </a:bodyPr>
          <a:lstStyle/>
          <a:p>
            <a:pPr marL="0" indent="0" algn="ctr">
              <a:buNone/>
            </a:pPr>
            <a:r>
              <a:rPr lang="es-CO" sz="2800" dirty="0"/>
              <a:t>Es muy importante en estos días difíciles que </a:t>
            </a:r>
            <a:r>
              <a:rPr lang="es-CO" sz="2800" dirty="0" smtClean="0"/>
              <a:t>siguen, exponer las cualidades de </a:t>
            </a:r>
            <a:r>
              <a:rPr lang="es-CO" sz="2800" dirty="0"/>
              <a:t>los líderes espirituales verdaderos</a:t>
            </a:r>
            <a:r>
              <a:rPr lang="es-CO" sz="2800" dirty="0" smtClean="0"/>
              <a:t>.</a:t>
            </a:r>
          </a:p>
          <a:p>
            <a:pPr marL="0" indent="0" algn="ctr">
              <a:buNone/>
            </a:pPr>
            <a:r>
              <a:rPr lang="es-CO" sz="4000" b="1" u="sng" dirty="0" smtClean="0">
                <a:solidFill>
                  <a:srgbClr val="FFFF00"/>
                </a:solidFill>
              </a:rPr>
              <a:t>¿</a:t>
            </a:r>
            <a:r>
              <a:rPr lang="es-CO" sz="4000" b="1" u="sng" dirty="0">
                <a:solidFill>
                  <a:srgbClr val="FFFF00"/>
                </a:solidFill>
              </a:rPr>
              <a:t>Cuáles son sus características</a:t>
            </a:r>
            <a:r>
              <a:rPr lang="es-CO" sz="4000" b="1" u="sng" dirty="0" smtClean="0">
                <a:solidFill>
                  <a:srgbClr val="FFFF00"/>
                </a:solidFill>
              </a:rPr>
              <a:t>?</a:t>
            </a:r>
          </a:p>
          <a:p>
            <a:pPr algn="ctr">
              <a:buFont typeface="Wingdings" pitchFamily="2" charset="2"/>
              <a:buChar char="Ø"/>
            </a:pPr>
            <a:r>
              <a:rPr lang="es-CO" sz="3200" b="1" u="sng" dirty="0" smtClean="0">
                <a:solidFill>
                  <a:srgbClr val="FFFF00"/>
                </a:solidFill>
              </a:rPr>
              <a:t>SUS VIDAS ESTÁN ABIERTAS PARA QUE TODOS LO VEAN:</a:t>
            </a:r>
            <a:r>
              <a:rPr lang="es-CO" sz="3200" b="1" dirty="0" smtClean="0">
                <a:solidFill>
                  <a:srgbClr val="FFFF00"/>
                </a:solidFill>
              </a:rPr>
              <a:t> </a:t>
            </a:r>
          </a:p>
          <a:p>
            <a:pPr marL="0" indent="0">
              <a:buNone/>
            </a:pPr>
            <a:r>
              <a:rPr lang="es-CO" sz="3200" b="1" dirty="0" smtClean="0">
                <a:solidFill>
                  <a:schemeClr val="tx1"/>
                </a:solidFill>
              </a:rPr>
              <a:t>“</a:t>
            </a:r>
            <a:r>
              <a:rPr lang="es-CO" sz="3200" b="1" dirty="0" smtClean="0">
                <a:solidFill>
                  <a:schemeClr val="tx1"/>
                </a:solidFill>
              </a:rPr>
              <a:t>Pero </a:t>
            </a:r>
            <a:r>
              <a:rPr lang="es-CO" sz="3200" b="1" dirty="0">
                <a:solidFill>
                  <a:schemeClr val="tx1"/>
                </a:solidFill>
              </a:rPr>
              <a:t>tú has seguido mi doctrina, conducta, (me refiero a la manera en que vivo</a:t>
            </a:r>
            <a:r>
              <a:rPr lang="es-CO" sz="3200" b="1" dirty="0" smtClean="0">
                <a:solidFill>
                  <a:schemeClr val="tx1"/>
                </a:solidFill>
              </a:rPr>
              <a:t>)”. </a:t>
            </a:r>
            <a:r>
              <a:rPr lang="es-CO" sz="3200" b="1" dirty="0" smtClean="0">
                <a:solidFill>
                  <a:srgbClr val="FFFF00"/>
                </a:solidFill>
              </a:rPr>
              <a:t>2 </a:t>
            </a:r>
            <a:r>
              <a:rPr lang="es-CO" sz="3200" b="1" dirty="0">
                <a:solidFill>
                  <a:srgbClr val="FFFF00"/>
                </a:solidFill>
              </a:rPr>
              <a:t>Timoteo 3:10. </a:t>
            </a:r>
          </a:p>
          <a:p>
            <a:endParaRPr lang="es-CO" dirty="0"/>
          </a:p>
        </p:txBody>
      </p:sp>
    </p:spTree>
    <p:extLst>
      <p:ext uri="{BB962C8B-B14F-4D97-AF65-F5344CB8AC3E}">
        <p14:creationId xmlns:p14="http://schemas.microsoft.com/office/powerpoint/2010/main" val="600479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rgbClr val="002060"/>
          </a:solidFill>
        </p:spPr>
        <p:txBody>
          <a:bodyPr>
            <a:normAutofit/>
          </a:bodyPr>
          <a:lstStyle/>
          <a:p>
            <a:pPr marL="0" indent="0">
              <a:buNone/>
            </a:pPr>
            <a:r>
              <a:rPr lang="es-CO" sz="2800" dirty="0" smtClean="0"/>
              <a:t>Pablo </a:t>
            </a:r>
            <a:r>
              <a:rPr lang="es-CO" sz="2800" dirty="0"/>
              <a:t>no tenía nada que ocultar. Al igual que su Maestro, él podría decir</a:t>
            </a:r>
            <a:r>
              <a:rPr lang="es-CO" sz="2800" dirty="0" smtClean="0"/>
              <a:t>: “</a:t>
            </a:r>
            <a:r>
              <a:rPr lang="es-CO" sz="2800" b="1" dirty="0">
                <a:latin typeface="Agency FB" pitchFamily="34" charset="0"/>
              </a:rPr>
              <a:t>Yo he hablado abiertamente al mundo</a:t>
            </a:r>
            <a:r>
              <a:rPr lang="es-CO" sz="2800" dirty="0"/>
              <a:t>”, dijo Jesús. “</a:t>
            </a:r>
            <a:r>
              <a:rPr lang="es-CO" sz="2800" b="1" dirty="0">
                <a:latin typeface="Agency FB" pitchFamily="34" charset="0"/>
              </a:rPr>
              <a:t>Enseñé en las sinagogas y en el templo, donde se reúnen todos los Judíos. No he dicho nada en secreto</a:t>
            </a:r>
            <a:r>
              <a:rPr lang="es-CO" sz="2800" dirty="0"/>
              <a:t>” </a:t>
            </a:r>
            <a:r>
              <a:rPr lang="es-CO" sz="2800" u="sng" dirty="0">
                <a:solidFill>
                  <a:srgbClr val="FFFF00"/>
                </a:solidFill>
              </a:rPr>
              <a:t>Juan 18:20</a:t>
            </a:r>
            <a:r>
              <a:rPr lang="es-CO" sz="2800" dirty="0"/>
              <a:t>. </a:t>
            </a:r>
            <a:endParaRPr lang="es-CO" sz="2800" dirty="0" smtClean="0"/>
          </a:p>
          <a:p>
            <a:pPr marL="0" indent="0">
              <a:buNone/>
            </a:pPr>
            <a:r>
              <a:rPr lang="es-CO" sz="2800" dirty="0" smtClean="0"/>
              <a:t>Para </a:t>
            </a:r>
            <a:r>
              <a:rPr lang="es-CO" sz="2800" dirty="0"/>
              <a:t>Agripa, Pablo dijo: “</a:t>
            </a:r>
            <a:r>
              <a:rPr lang="es-CO" sz="2800" b="1" dirty="0">
                <a:latin typeface="Agency FB" pitchFamily="34" charset="0"/>
              </a:rPr>
              <a:t>El pueblo judío sabe la forma en que he vivido desde que era un niño, desde el comienzo de mi vida en </a:t>
            </a:r>
            <a:r>
              <a:rPr lang="es-CO" sz="2800" b="1" dirty="0" smtClean="0">
                <a:latin typeface="Agency FB" pitchFamily="34" charset="0"/>
              </a:rPr>
              <a:t>mi </a:t>
            </a:r>
            <a:r>
              <a:rPr lang="es-CO" sz="2800" b="1" dirty="0">
                <a:latin typeface="Agency FB" pitchFamily="34" charset="0"/>
              </a:rPr>
              <a:t>propio país, y  también en </a:t>
            </a:r>
            <a:r>
              <a:rPr lang="es-CO" sz="2800" b="1" dirty="0" smtClean="0">
                <a:latin typeface="Agency FB" pitchFamily="34" charset="0"/>
              </a:rPr>
              <a:t>Jerusalén</a:t>
            </a:r>
            <a:r>
              <a:rPr lang="es-CO" sz="2800" dirty="0" smtClean="0"/>
              <a:t>”. </a:t>
            </a:r>
            <a:r>
              <a:rPr lang="es-CO" sz="2800" u="sng" dirty="0" smtClean="0">
                <a:solidFill>
                  <a:srgbClr val="FFFF00"/>
                </a:solidFill>
              </a:rPr>
              <a:t>Hechos </a:t>
            </a:r>
            <a:r>
              <a:rPr lang="es-CO" sz="2800" u="sng" dirty="0">
                <a:solidFill>
                  <a:srgbClr val="FFFF00"/>
                </a:solidFill>
              </a:rPr>
              <a:t>26:4.</a:t>
            </a:r>
            <a:r>
              <a:rPr lang="es-CO" sz="2800" dirty="0"/>
              <a:t> </a:t>
            </a:r>
            <a:endParaRPr lang="es-CO" sz="2800" dirty="0" smtClean="0"/>
          </a:p>
          <a:p>
            <a:pPr marL="0" indent="0">
              <a:buNone/>
            </a:pPr>
            <a:endParaRPr lang="es-CO" sz="2800" dirty="0" smtClean="0"/>
          </a:p>
          <a:p>
            <a:pPr marL="0" indent="0">
              <a:buNone/>
            </a:pPr>
            <a:r>
              <a:rPr lang="es-CO" sz="2800" u="sng" dirty="0" smtClean="0"/>
              <a:t>Timoteo </a:t>
            </a:r>
            <a:r>
              <a:rPr lang="es-CO" sz="2800" u="sng" dirty="0"/>
              <a:t>había vivido y trabajado con Pablo y lo conocía muy bien. Pablo no se había escondido detrás de las afirmaciones extravagantes o de propaganda religiosa</a:t>
            </a:r>
            <a:r>
              <a:rPr lang="es-CO" u="sng" dirty="0"/>
              <a:t>.</a:t>
            </a:r>
          </a:p>
          <a:p>
            <a:endParaRPr lang="es-CO" dirty="0"/>
          </a:p>
        </p:txBody>
      </p:sp>
    </p:spTree>
    <p:extLst>
      <p:ext uri="{BB962C8B-B14F-4D97-AF65-F5344CB8AC3E}">
        <p14:creationId xmlns:p14="http://schemas.microsoft.com/office/powerpoint/2010/main" val="26718393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952328"/>
          </a:xfrm>
          <a:solidFill>
            <a:schemeClr val="accent5">
              <a:lumMod val="20000"/>
              <a:lumOff val="80000"/>
            </a:schemeClr>
          </a:solidFill>
        </p:spPr>
        <p:txBody>
          <a:bodyPr>
            <a:normAutofit lnSpcReduction="10000"/>
          </a:bodyPr>
          <a:lstStyle/>
          <a:p>
            <a:pPr algn="ctr">
              <a:buFont typeface="Wingdings" pitchFamily="2" charset="2"/>
              <a:buChar char="Ø"/>
            </a:pPr>
            <a:r>
              <a:rPr lang="es-CO" sz="2800" u="sng" dirty="0" smtClean="0">
                <a:solidFill>
                  <a:srgbClr val="002060"/>
                </a:solidFill>
              </a:rPr>
              <a:t>ELLOS ENSEÑAN LA VERDADERA DOCTRINA CONFORME A LA ORDEN DE CRISTO</a:t>
            </a:r>
            <a:r>
              <a:rPr lang="es-CO" sz="2800" dirty="0" smtClean="0">
                <a:solidFill>
                  <a:srgbClr val="002060"/>
                </a:solidFill>
              </a:rPr>
              <a:t>: MAT.28:20.</a:t>
            </a:r>
            <a:r>
              <a:rPr lang="es-CO" sz="2800" dirty="0" smtClean="0">
                <a:solidFill>
                  <a:srgbClr val="002060"/>
                </a:solidFill>
              </a:rPr>
              <a:t> </a:t>
            </a:r>
          </a:p>
          <a:p>
            <a:pPr marL="0" indent="0" algn="ctr">
              <a:buNone/>
            </a:pPr>
            <a:r>
              <a:rPr lang="es-CO" sz="2800" dirty="0" smtClean="0">
                <a:solidFill>
                  <a:srgbClr val="002060"/>
                </a:solidFill>
              </a:rPr>
              <a:t>“</a:t>
            </a:r>
            <a:r>
              <a:rPr lang="es-CO" sz="2800" dirty="0">
                <a:solidFill>
                  <a:srgbClr val="002060"/>
                </a:solidFill>
              </a:rPr>
              <a:t>Mi doctrina” en el caso de que Pablo quería decir la verdadera fe, el Evangelio de Jesucristo. </a:t>
            </a:r>
            <a:endParaRPr lang="es-CO" sz="2800" dirty="0" smtClean="0">
              <a:solidFill>
                <a:srgbClr val="002060"/>
              </a:solidFill>
            </a:endParaRPr>
          </a:p>
          <a:p>
            <a:pPr marL="0" indent="0">
              <a:buNone/>
            </a:pPr>
            <a:r>
              <a:rPr lang="es-CO" sz="2800" b="1" dirty="0" smtClean="0">
                <a:solidFill>
                  <a:srgbClr val="FF0000"/>
                </a:solidFill>
              </a:rPr>
              <a:t>No </a:t>
            </a:r>
            <a:r>
              <a:rPr lang="es-CO" sz="2800" b="1" dirty="0">
                <a:solidFill>
                  <a:srgbClr val="FF0000"/>
                </a:solidFill>
              </a:rPr>
              <a:t>importa qué tan atractivo puede ser un predicador, si no predica la verdad de la Palabra de Dios, no merece nuestro apoyo. </a:t>
            </a:r>
            <a:endParaRPr lang="es-CO" sz="2800" b="1" dirty="0" smtClean="0">
              <a:solidFill>
                <a:srgbClr val="FF0000"/>
              </a:solidFill>
            </a:endParaRPr>
          </a:p>
        </p:txBody>
      </p:sp>
      <p:sp>
        <p:nvSpPr>
          <p:cNvPr id="4" name="3 Rectángulo"/>
          <p:cNvSpPr/>
          <p:nvPr/>
        </p:nvSpPr>
        <p:spPr>
          <a:xfrm>
            <a:off x="467544" y="3749046"/>
            <a:ext cx="6120680" cy="2800767"/>
          </a:xfrm>
          <a:prstGeom prst="rect">
            <a:avLst/>
          </a:prstGeom>
        </p:spPr>
        <p:txBody>
          <a:bodyPr wrap="square">
            <a:spAutoFit/>
          </a:bodyPr>
          <a:lstStyle/>
          <a:p>
            <a:r>
              <a:rPr lang="es-CO" sz="2400" dirty="0"/>
              <a:t>En la radio y la televisión hoy en día, tenemos una gran cantidad de “pseudo-cristianismo”, que es una mezcla de la psicología, la motivación de éxito y culto a la personalidad, con un poco de la Biblia tirado para que se vea religioso. ¡Ten cuidado, y mantente alerta</a:t>
            </a:r>
            <a:r>
              <a:rPr lang="es-CO" sz="2400" dirty="0" smtClean="0"/>
              <a:t>! Es importante que Lea </a:t>
            </a:r>
            <a:r>
              <a:rPr lang="es-CO" sz="3200" b="1" u="sng" dirty="0" smtClean="0">
                <a:solidFill>
                  <a:srgbClr val="FFFF00"/>
                </a:solidFill>
              </a:rPr>
              <a:t>Isaías 8:20.</a:t>
            </a:r>
            <a:endParaRPr lang="es-CO" sz="3200" b="1" u="sng" dirty="0">
              <a:solidFill>
                <a:srgbClr val="FFFF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717032"/>
            <a:ext cx="2362200"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922874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728192"/>
          </a:xfrm>
          <a:solidFill>
            <a:schemeClr val="accent2">
              <a:lumMod val="20000"/>
              <a:lumOff val="80000"/>
            </a:schemeClr>
          </a:solidFill>
        </p:spPr>
        <p:txBody>
          <a:bodyPr/>
          <a:lstStyle/>
          <a:p>
            <a:pPr algn="ctr">
              <a:buFont typeface="Wingdings" pitchFamily="2" charset="2"/>
              <a:buChar char="Ø"/>
            </a:pPr>
            <a:r>
              <a:rPr lang="es-CO" sz="2800" u="sng" dirty="0" smtClean="0">
                <a:solidFill>
                  <a:srgbClr val="002060"/>
                </a:solidFill>
              </a:rPr>
              <a:t>ELLOS PRACTICAN LO QUE PREDICAN</a:t>
            </a:r>
            <a:r>
              <a:rPr lang="es-CO" sz="2800" dirty="0" smtClean="0">
                <a:solidFill>
                  <a:srgbClr val="002060"/>
                </a:solidFill>
              </a:rPr>
              <a:t>:</a:t>
            </a:r>
          </a:p>
          <a:p>
            <a:pPr marL="0" indent="0" algn="ctr">
              <a:buNone/>
            </a:pPr>
            <a:r>
              <a:rPr lang="es-CO" sz="2800" dirty="0">
                <a:solidFill>
                  <a:srgbClr val="002060"/>
                </a:solidFill>
              </a:rPr>
              <a:t> La “conducta” o el “estilo de vida” de Pablo apoyó a su mensaje. </a:t>
            </a:r>
            <a:endParaRPr lang="es-CO" sz="2800" dirty="0" smtClean="0">
              <a:solidFill>
                <a:srgbClr val="00206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3606" y="2996952"/>
            <a:ext cx="2438400"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2636912"/>
            <a:ext cx="5112568" cy="3539430"/>
          </a:xfrm>
          <a:prstGeom prst="rect">
            <a:avLst/>
          </a:prstGeom>
          <a:solidFill>
            <a:srgbClr val="92D050"/>
          </a:solidFill>
        </p:spPr>
        <p:txBody>
          <a:bodyPr wrap="square">
            <a:spAutoFit/>
          </a:bodyPr>
          <a:lstStyle/>
          <a:p>
            <a:pPr algn="ctr"/>
            <a:r>
              <a:rPr lang="es-CO" sz="2800" dirty="0"/>
              <a:t>Él no predicó el sacrificio y vivió en el lujo. Le dio a los demás mucho más de lo recibido de ellos. Él siempre decía la verdad, incluso cuando eso significaba perder amigos y, al final perder la vida. Pablo era un siervo, no una celebridad</a:t>
            </a:r>
            <a:r>
              <a:rPr lang="es-CO" dirty="0"/>
              <a:t>.</a:t>
            </a:r>
          </a:p>
        </p:txBody>
      </p:sp>
    </p:spTree>
    <p:extLst>
      <p:ext uri="{BB962C8B-B14F-4D97-AF65-F5344CB8AC3E}">
        <p14:creationId xmlns:p14="http://schemas.microsoft.com/office/powerpoint/2010/main" val="59582023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728192"/>
          </a:xfrm>
          <a:solidFill>
            <a:schemeClr val="accent5">
              <a:lumMod val="20000"/>
              <a:lumOff val="80000"/>
            </a:schemeClr>
          </a:solidFill>
        </p:spPr>
        <p:txBody>
          <a:bodyPr>
            <a:normAutofit/>
          </a:bodyPr>
          <a:lstStyle/>
          <a:p>
            <a:pPr algn="ctr">
              <a:buFont typeface="Wingdings" pitchFamily="2" charset="2"/>
              <a:buChar char="Ø"/>
            </a:pPr>
            <a:r>
              <a:rPr lang="es-CO" sz="2800" b="1" u="sng" dirty="0" smtClean="0">
                <a:solidFill>
                  <a:srgbClr val="002060"/>
                </a:solidFill>
              </a:rPr>
              <a:t>SU PROPÓSITO ES GLORIFICAR A DIOS</a:t>
            </a:r>
            <a:r>
              <a:rPr lang="es-CO" sz="2800" b="1" u="sng" dirty="0" smtClean="0">
                <a:solidFill>
                  <a:srgbClr val="002060"/>
                </a:solidFill>
              </a:rPr>
              <a:t>:</a:t>
            </a:r>
          </a:p>
          <a:p>
            <a:pPr marL="0" indent="0" algn="ctr">
              <a:buNone/>
            </a:pPr>
            <a:r>
              <a:rPr lang="es-CO" sz="2800" dirty="0" smtClean="0">
                <a:solidFill>
                  <a:srgbClr val="002060"/>
                </a:solidFill>
              </a:rPr>
              <a:t>Nunca </a:t>
            </a:r>
            <a:r>
              <a:rPr lang="es-CO" sz="2800" dirty="0">
                <a:solidFill>
                  <a:srgbClr val="002060"/>
                </a:solidFill>
              </a:rPr>
              <a:t>hubo alguna vez una pregunta sobre el “propósito” de Pablo en su ministerio: </a:t>
            </a:r>
            <a:endParaRPr lang="es-CO" sz="2800" dirty="0" smtClean="0">
              <a:solidFill>
                <a:srgbClr val="002060"/>
              </a:solidFill>
            </a:endParaRPr>
          </a:p>
        </p:txBody>
      </p:sp>
      <p:sp>
        <p:nvSpPr>
          <p:cNvPr id="4" name="3 Rectángulo"/>
          <p:cNvSpPr/>
          <p:nvPr/>
        </p:nvSpPr>
        <p:spPr>
          <a:xfrm>
            <a:off x="467544" y="2708920"/>
            <a:ext cx="5544616" cy="3539430"/>
          </a:xfrm>
          <a:prstGeom prst="rect">
            <a:avLst/>
          </a:prstGeom>
          <a:blipFill>
            <a:blip r:embed="rId2"/>
            <a:tile tx="0" ty="0" sx="100000" sy="100000" flip="none" algn="tl"/>
          </a:blipFill>
        </p:spPr>
        <p:txBody>
          <a:bodyPr wrap="square">
            <a:spAutoFit/>
          </a:bodyPr>
          <a:lstStyle/>
          <a:p>
            <a:pPr algn="ctr"/>
            <a:r>
              <a:rPr lang="es-CO" sz="2800" dirty="0">
                <a:solidFill>
                  <a:srgbClr val="FF0000"/>
                </a:solidFill>
              </a:rPr>
              <a:t>Él quería hacer la voluntad de Dios y terminar la obra que Dios le dio por hacer, </a:t>
            </a:r>
            <a:r>
              <a:rPr lang="es-CO" sz="2800" dirty="0" smtClean="0">
                <a:solidFill>
                  <a:srgbClr val="FF0000"/>
                </a:solidFill>
              </a:rPr>
              <a:t>por eso dijo: “</a:t>
            </a:r>
            <a:r>
              <a:rPr lang="es-CO" sz="2800" dirty="0" smtClean="0">
                <a:solidFill>
                  <a:srgbClr val="FF0000"/>
                </a:solidFill>
                <a:latin typeface="Agency FB" pitchFamily="34" charset="0"/>
              </a:rPr>
              <a:t>pero </a:t>
            </a:r>
            <a:r>
              <a:rPr lang="es-CO" sz="2800" dirty="0">
                <a:solidFill>
                  <a:srgbClr val="FF0000"/>
                </a:solidFill>
                <a:latin typeface="Agency FB" pitchFamily="34" charset="0"/>
              </a:rPr>
              <a:t>de ninguna cosa hago caso, ni estimo preciosa mi vida para mí mismo, con tal que acabe mi carrera con gozo, y el ministerio que recibí del Señor Jesús, para dar testimonio del evangelio de la gracia de Dios</a:t>
            </a:r>
            <a:r>
              <a:rPr lang="es-CO" sz="2800" dirty="0">
                <a:solidFill>
                  <a:srgbClr val="FF0000"/>
                </a:solidFill>
              </a:rPr>
              <a:t>” </a:t>
            </a:r>
            <a:r>
              <a:rPr lang="es-CO" sz="2800" u="sng" dirty="0" smtClean="0">
                <a:solidFill>
                  <a:srgbClr val="FF0000"/>
                </a:solidFill>
              </a:rPr>
              <a:t>Hechos </a:t>
            </a:r>
            <a:r>
              <a:rPr lang="es-CO" sz="2800" u="sng" dirty="0">
                <a:solidFill>
                  <a:srgbClr val="FF0000"/>
                </a:solidFill>
              </a:rPr>
              <a:t>20:24.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3038475"/>
            <a:ext cx="2495922"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9784171"/>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wipe(down)">
                                      <p:cBhvr>
                                        <p:cTn id="23" dur="580">
                                          <p:stCondLst>
                                            <p:cond delay="0"/>
                                          </p:stCondLst>
                                        </p:cTn>
                                        <p:tgtEl>
                                          <p:spTgt spid="3074"/>
                                        </p:tgtEl>
                                      </p:cBhvr>
                                    </p:animEffect>
                                    <p:anim calcmode="lin" valueType="num">
                                      <p:cBhvr>
                                        <p:cTn id="2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4"/>
                                        </p:tgtEl>
                                      </p:cBhvr>
                                      <p:to x="100000" y="60000"/>
                                    </p:animScale>
                                    <p:animScale>
                                      <p:cBhvr>
                                        <p:cTn id="30" dur="166" decel="50000">
                                          <p:stCondLst>
                                            <p:cond delay="676"/>
                                          </p:stCondLst>
                                        </p:cTn>
                                        <p:tgtEl>
                                          <p:spTgt spid="3074"/>
                                        </p:tgtEl>
                                      </p:cBhvr>
                                      <p:to x="100000" y="100000"/>
                                    </p:animScale>
                                    <p:animScale>
                                      <p:cBhvr>
                                        <p:cTn id="31" dur="26">
                                          <p:stCondLst>
                                            <p:cond delay="1312"/>
                                          </p:stCondLst>
                                        </p:cTn>
                                        <p:tgtEl>
                                          <p:spTgt spid="3074"/>
                                        </p:tgtEl>
                                      </p:cBhvr>
                                      <p:to x="100000" y="80000"/>
                                    </p:animScale>
                                    <p:animScale>
                                      <p:cBhvr>
                                        <p:cTn id="32" dur="166" decel="50000">
                                          <p:stCondLst>
                                            <p:cond delay="1338"/>
                                          </p:stCondLst>
                                        </p:cTn>
                                        <p:tgtEl>
                                          <p:spTgt spid="3074"/>
                                        </p:tgtEl>
                                      </p:cBhvr>
                                      <p:to x="100000" y="100000"/>
                                    </p:animScale>
                                    <p:animScale>
                                      <p:cBhvr>
                                        <p:cTn id="33" dur="26">
                                          <p:stCondLst>
                                            <p:cond delay="1642"/>
                                          </p:stCondLst>
                                        </p:cTn>
                                        <p:tgtEl>
                                          <p:spTgt spid="3074"/>
                                        </p:tgtEl>
                                      </p:cBhvr>
                                      <p:to x="100000" y="90000"/>
                                    </p:animScale>
                                    <p:animScale>
                                      <p:cBhvr>
                                        <p:cTn id="34" dur="166" decel="50000">
                                          <p:stCondLst>
                                            <p:cond delay="1668"/>
                                          </p:stCondLst>
                                        </p:cTn>
                                        <p:tgtEl>
                                          <p:spTgt spid="3074"/>
                                        </p:tgtEl>
                                      </p:cBhvr>
                                      <p:to x="100000" y="100000"/>
                                    </p:animScale>
                                    <p:animScale>
                                      <p:cBhvr>
                                        <p:cTn id="35" dur="26">
                                          <p:stCondLst>
                                            <p:cond delay="1808"/>
                                          </p:stCondLst>
                                        </p:cTn>
                                        <p:tgtEl>
                                          <p:spTgt spid="3074"/>
                                        </p:tgtEl>
                                      </p:cBhvr>
                                      <p:to x="100000" y="95000"/>
                                    </p:animScale>
                                    <p:animScale>
                                      <p:cBhvr>
                                        <p:cTn id="36"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554960" cy="2808312"/>
          </a:xfrm>
          <a:blipFill>
            <a:blip r:embed="rId2"/>
            <a:tile tx="0" ty="0" sx="100000" sy="100000" flip="none" algn="tl"/>
          </a:blipFill>
        </p:spPr>
        <p:txBody>
          <a:bodyPr>
            <a:normAutofit fontScale="92500" lnSpcReduction="10000"/>
          </a:bodyPr>
          <a:lstStyle/>
          <a:p>
            <a:pPr marL="0" indent="0">
              <a:buNone/>
            </a:pPr>
            <a:r>
              <a:rPr lang="es-CO" sz="2800" dirty="0">
                <a:solidFill>
                  <a:srgbClr val="002060"/>
                </a:solidFill>
              </a:rPr>
              <a:t>En la carta a los Filipenses, escribió: “Porque para mí el vivir es Cristo, y el morir es ganancia</a:t>
            </a:r>
            <a:r>
              <a:rPr lang="es-CO" sz="2800" dirty="0" smtClean="0">
                <a:solidFill>
                  <a:srgbClr val="002060"/>
                </a:solidFill>
              </a:rPr>
              <a:t>”. </a:t>
            </a:r>
            <a:r>
              <a:rPr lang="es-CO" sz="2800" u="sng" dirty="0">
                <a:solidFill>
                  <a:srgbClr val="002060"/>
                </a:solidFill>
              </a:rPr>
              <a:t>Filipenses 1:21. </a:t>
            </a:r>
            <a:endParaRPr lang="es-CO" sz="2800" u="sng" dirty="0" smtClean="0">
              <a:solidFill>
                <a:srgbClr val="002060"/>
              </a:solidFill>
            </a:endParaRPr>
          </a:p>
          <a:p>
            <a:pPr marL="0" indent="0">
              <a:buNone/>
            </a:pPr>
            <a:r>
              <a:rPr lang="es-CO" sz="2800" dirty="0" smtClean="0">
                <a:solidFill>
                  <a:srgbClr val="002060"/>
                </a:solidFill>
              </a:rPr>
              <a:t>Pablo</a:t>
            </a:r>
            <a:r>
              <a:rPr lang="es-CO" sz="2800" dirty="0">
                <a:solidFill>
                  <a:srgbClr val="002060"/>
                </a:solidFill>
              </a:rPr>
              <a:t> era un hombre de “fe” que confió en Dios para satisfacer sus necesidades</a:t>
            </a:r>
            <a:r>
              <a:rPr lang="es-CO" sz="2800" dirty="0" smtClean="0">
                <a:solidFill>
                  <a:srgbClr val="002060"/>
                </a:solidFill>
              </a:rPr>
              <a:t>.</a:t>
            </a:r>
            <a:r>
              <a:rPr lang="es-CO" dirty="0" smtClean="0"/>
              <a:t>.”</a:t>
            </a:r>
            <a:endParaRPr lang="es-CO" dirty="0"/>
          </a:p>
          <a:p>
            <a:endParaRPr lang="es-CO"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332656"/>
            <a:ext cx="2650232"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573016"/>
            <a:ext cx="8338864" cy="3108543"/>
          </a:xfrm>
          <a:prstGeom prst="rect">
            <a:avLst/>
          </a:prstGeom>
          <a:blipFill>
            <a:blip r:embed="rId2"/>
            <a:tile tx="0" ty="0" sx="100000" sy="100000" flip="none" algn="tl"/>
          </a:blipFill>
        </p:spPr>
        <p:txBody>
          <a:bodyPr wrap="square">
            <a:spAutoFit/>
          </a:bodyPr>
          <a:lstStyle/>
          <a:p>
            <a:pPr algn="ctr"/>
            <a:r>
              <a:rPr lang="es-CO" sz="2800" dirty="0">
                <a:solidFill>
                  <a:srgbClr val="C00000"/>
                </a:solidFill>
              </a:rPr>
              <a:t>Él era un hombre de “paciencia” que sufrió persecución. Era un hombre que tenía mucho “amor”,  y que voluntariamente se entregó a servir a los demás.</a:t>
            </a:r>
          </a:p>
          <a:p>
            <a:pPr algn="ctr"/>
            <a:endParaRPr lang="es-CO" sz="2800" dirty="0" smtClean="0">
              <a:solidFill>
                <a:srgbClr val="C00000"/>
              </a:solidFill>
            </a:endParaRPr>
          </a:p>
          <a:p>
            <a:pPr algn="ctr"/>
            <a:r>
              <a:rPr lang="es-CO" sz="2800" dirty="0" smtClean="0">
                <a:solidFill>
                  <a:srgbClr val="C00000"/>
                </a:solidFill>
              </a:rPr>
              <a:t>La </a:t>
            </a:r>
            <a:r>
              <a:rPr lang="es-CO" sz="2800" dirty="0">
                <a:solidFill>
                  <a:srgbClr val="C00000"/>
                </a:solidFill>
              </a:rPr>
              <a:t>palabra “paciencia” al final de </a:t>
            </a:r>
            <a:r>
              <a:rPr lang="es-CO" sz="2800" u="sng" dirty="0">
                <a:solidFill>
                  <a:srgbClr val="C00000"/>
                </a:solidFill>
              </a:rPr>
              <a:t>2 Timoteo 3:10 </a:t>
            </a:r>
            <a:r>
              <a:rPr lang="es-CO" sz="2800" dirty="0">
                <a:solidFill>
                  <a:srgbClr val="C00000"/>
                </a:solidFill>
              </a:rPr>
              <a:t>significa “la capacidad de continuar cuando las cosas se ponen </a:t>
            </a:r>
            <a:r>
              <a:rPr lang="es-CO" sz="2800" dirty="0" smtClean="0">
                <a:solidFill>
                  <a:srgbClr val="C00000"/>
                </a:solidFill>
              </a:rPr>
              <a:t>difíciles.</a:t>
            </a:r>
            <a:endParaRPr lang="es-CO" sz="2800" dirty="0">
              <a:solidFill>
                <a:srgbClr val="C00000"/>
              </a:solidFill>
            </a:endParaRPr>
          </a:p>
        </p:txBody>
      </p:sp>
    </p:spTree>
    <p:extLst>
      <p:ext uri="{BB962C8B-B14F-4D97-AF65-F5344CB8AC3E}">
        <p14:creationId xmlns:p14="http://schemas.microsoft.com/office/powerpoint/2010/main" val="225321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6"/>
            <a:ext cx="8229600" cy="2376264"/>
          </a:xfrm>
          <a:blipFill>
            <a:blip r:embed="rId2"/>
            <a:tile tx="0" ty="0" sx="100000" sy="100000" flip="none" algn="tl"/>
          </a:blipFill>
        </p:spPr>
        <p:txBody>
          <a:bodyPr>
            <a:noAutofit/>
          </a:bodyPr>
          <a:lstStyle/>
          <a:p>
            <a:pPr algn="ctr">
              <a:buFont typeface="Wingdings" pitchFamily="2" charset="2"/>
              <a:buChar char="Ø"/>
            </a:pPr>
            <a:r>
              <a:rPr lang="es-CO" sz="2800" b="1" dirty="0" smtClean="0">
                <a:solidFill>
                  <a:srgbClr val="002060"/>
                </a:solidFill>
              </a:rPr>
              <a:t>ESTÁN DISPUESTOS A SUFRIR</a:t>
            </a:r>
            <a:r>
              <a:rPr lang="es-CO" sz="2800" b="1" dirty="0" smtClean="0">
                <a:solidFill>
                  <a:srgbClr val="002060"/>
                </a:solidFill>
              </a:rPr>
              <a:t>:</a:t>
            </a:r>
            <a:r>
              <a:rPr lang="es-CO" sz="2800" b="1" dirty="0" smtClean="0">
                <a:solidFill>
                  <a:srgbClr val="002060"/>
                </a:solidFill>
              </a:rPr>
              <a:t> </a:t>
            </a:r>
          </a:p>
          <a:p>
            <a:pPr marL="0" indent="0" algn="ctr">
              <a:buNone/>
            </a:pPr>
            <a:r>
              <a:rPr lang="es-CO" sz="2800" dirty="0" smtClean="0">
                <a:solidFill>
                  <a:srgbClr val="002060"/>
                </a:solidFill>
              </a:rPr>
              <a:t>“</a:t>
            </a:r>
            <a:r>
              <a:rPr lang="es-CO" sz="2800" dirty="0">
                <a:solidFill>
                  <a:srgbClr val="002060"/>
                </a:solidFill>
              </a:rPr>
              <a:t>Persecuciones, padecimientos, como los que me sobrevinieron en Antioquía, en Iconio, en Listra; persecuciones que he sufrido, y de todas me ha librado el Señor. </a:t>
            </a:r>
            <a:endParaRPr lang="es-CO" sz="2800" dirty="0" smtClean="0">
              <a:solidFill>
                <a:srgbClr val="002060"/>
              </a:solidFill>
            </a:endParaRPr>
          </a:p>
        </p:txBody>
      </p:sp>
      <p:sp>
        <p:nvSpPr>
          <p:cNvPr id="4" name="3 Rectángulo"/>
          <p:cNvSpPr/>
          <p:nvPr/>
        </p:nvSpPr>
        <p:spPr>
          <a:xfrm>
            <a:off x="323528" y="3501008"/>
            <a:ext cx="6264696" cy="2862322"/>
          </a:xfrm>
          <a:prstGeom prst="rect">
            <a:avLst/>
          </a:prstGeom>
          <a:blipFill>
            <a:blip r:embed="rId3"/>
            <a:tile tx="0" ty="0" sx="100000" sy="100000" flip="none" algn="tl"/>
          </a:blipFill>
        </p:spPr>
        <p:txBody>
          <a:bodyPr wrap="square">
            <a:spAutoFit/>
          </a:bodyPr>
          <a:lstStyle/>
          <a:p>
            <a:pPr algn="ctr"/>
            <a:r>
              <a:rPr lang="es-CO" sz="3600" b="1" dirty="0">
                <a:solidFill>
                  <a:srgbClr val="FF0000"/>
                </a:solidFill>
              </a:rPr>
              <a:t>Y también todos los que quieren vivir piadosamente en Cristo Jesús padecerán persecución</a:t>
            </a:r>
            <a:r>
              <a:rPr lang="es-CO" sz="3600" b="1" dirty="0" smtClean="0">
                <a:solidFill>
                  <a:srgbClr val="FF0000"/>
                </a:solidFill>
              </a:rPr>
              <a:t>.”</a:t>
            </a:r>
          </a:p>
          <a:p>
            <a:pPr algn="ctr"/>
            <a:r>
              <a:rPr lang="es-CO" sz="3600" b="1" u="sng" dirty="0" smtClean="0">
                <a:solidFill>
                  <a:srgbClr val="FF0000"/>
                </a:solidFill>
              </a:rPr>
              <a:t>2 </a:t>
            </a:r>
            <a:r>
              <a:rPr lang="es-CO" sz="3600" b="1" u="sng" dirty="0">
                <a:solidFill>
                  <a:srgbClr val="FF0000"/>
                </a:solidFill>
              </a:rPr>
              <a:t>Timoteo 3:11-12</a:t>
            </a:r>
            <a:r>
              <a:rPr lang="es-CO" sz="3600" b="1" dirty="0">
                <a:solidFill>
                  <a:srgbClr val="FF0000"/>
                </a:solidFill>
              </a:rPr>
              <a:t>. </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5" y="3703444"/>
            <a:ext cx="1857375" cy="2457450"/>
          </a:xfrm>
          <a:prstGeom prst="rect">
            <a:avLst/>
          </a:prstGeom>
          <a:blipFill>
            <a:blip r:embed="rId3"/>
            <a:tile tx="0" ty="0" sx="100000" sy="100000" flip="none" algn="tl"/>
          </a:blipFill>
          <a:ln>
            <a:noFill/>
          </a:ln>
          <a:effectLst/>
        </p:spPr>
      </p:pic>
    </p:spTree>
    <p:extLst>
      <p:ext uri="{BB962C8B-B14F-4D97-AF65-F5344CB8AC3E}">
        <p14:creationId xmlns:p14="http://schemas.microsoft.com/office/powerpoint/2010/main" val="7906826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5122"/>
                                        </p:tgtEl>
                                        <p:attrNameLst>
                                          <p:attrName>style.visibility</p:attrName>
                                        </p:attrNameLst>
                                      </p:cBhvr>
                                      <p:to>
                                        <p:strVal val="visible"/>
                                      </p:to>
                                    </p:set>
                                    <p:animEffect transition="in" filter="wipe(down)">
                                      <p:cBhvr>
                                        <p:cTn id="23" dur="580">
                                          <p:stCondLst>
                                            <p:cond delay="0"/>
                                          </p:stCondLst>
                                        </p:cTn>
                                        <p:tgtEl>
                                          <p:spTgt spid="5122"/>
                                        </p:tgtEl>
                                      </p:cBhvr>
                                    </p:animEffect>
                                    <p:anim calcmode="lin" valueType="num">
                                      <p:cBhvr>
                                        <p:cTn id="24"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29" dur="26">
                                          <p:stCondLst>
                                            <p:cond delay="650"/>
                                          </p:stCondLst>
                                        </p:cTn>
                                        <p:tgtEl>
                                          <p:spTgt spid="5122"/>
                                        </p:tgtEl>
                                      </p:cBhvr>
                                      <p:to x="100000" y="60000"/>
                                    </p:animScale>
                                    <p:animScale>
                                      <p:cBhvr>
                                        <p:cTn id="30" dur="166" decel="50000">
                                          <p:stCondLst>
                                            <p:cond delay="676"/>
                                          </p:stCondLst>
                                        </p:cTn>
                                        <p:tgtEl>
                                          <p:spTgt spid="5122"/>
                                        </p:tgtEl>
                                      </p:cBhvr>
                                      <p:to x="100000" y="100000"/>
                                    </p:animScale>
                                    <p:animScale>
                                      <p:cBhvr>
                                        <p:cTn id="31" dur="26">
                                          <p:stCondLst>
                                            <p:cond delay="1312"/>
                                          </p:stCondLst>
                                        </p:cTn>
                                        <p:tgtEl>
                                          <p:spTgt spid="5122"/>
                                        </p:tgtEl>
                                      </p:cBhvr>
                                      <p:to x="100000" y="80000"/>
                                    </p:animScale>
                                    <p:animScale>
                                      <p:cBhvr>
                                        <p:cTn id="32" dur="166" decel="50000">
                                          <p:stCondLst>
                                            <p:cond delay="1338"/>
                                          </p:stCondLst>
                                        </p:cTn>
                                        <p:tgtEl>
                                          <p:spTgt spid="5122"/>
                                        </p:tgtEl>
                                      </p:cBhvr>
                                      <p:to x="100000" y="100000"/>
                                    </p:animScale>
                                    <p:animScale>
                                      <p:cBhvr>
                                        <p:cTn id="33" dur="26">
                                          <p:stCondLst>
                                            <p:cond delay="1642"/>
                                          </p:stCondLst>
                                        </p:cTn>
                                        <p:tgtEl>
                                          <p:spTgt spid="5122"/>
                                        </p:tgtEl>
                                      </p:cBhvr>
                                      <p:to x="100000" y="90000"/>
                                    </p:animScale>
                                    <p:animScale>
                                      <p:cBhvr>
                                        <p:cTn id="34" dur="166" decel="50000">
                                          <p:stCondLst>
                                            <p:cond delay="1668"/>
                                          </p:stCondLst>
                                        </p:cTn>
                                        <p:tgtEl>
                                          <p:spTgt spid="5122"/>
                                        </p:tgtEl>
                                      </p:cBhvr>
                                      <p:to x="100000" y="100000"/>
                                    </p:animScale>
                                    <p:animScale>
                                      <p:cBhvr>
                                        <p:cTn id="35" dur="26">
                                          <p:stCondLst>
                                            <p:cond delay="1808"/>
                                          </p:stCondLst>
                                        </p:cTn>
                                        <p:tgtEl>
                                          <p:spTgt spid="5122"/>
                                        </p:tgtEl>
                                      </p:cBhvr>
                                      <p:to x="100000" y="95000"/>
                                    </p:animScale>
                                    <p:animScale>
                                      <p:cBhvr>
                                        <p:cTn id="36"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blipFill>
            <a:blip r:embed="rId2"/>
            <a:tile tx="0" ty="0" sx="100000" sy="100000" flip="none" algn="tl"/>
          </a:blipFill>
        </p:spPr>
        <p:txBody>
          <a:bodyPr/>
          <a:lstStyle/>
          <a:p>
            <a:pPr marL="0" indent="0" algn="ctr">
              <a:buNone/>
            </a:pPr>
            <a:r>
              <a:rPr lang="es-CO" sz="3200" b="1" dirty="0" smtClean="0"/>
              <a:t>Es interesante notar que Pablo </a:t>
            </a:r>
            <a:r>
              <a:rPr lang="es-CO" sz="3200" b="1" dirty="0"/>
              <a:t>no </a:t>
            </a:r>
            <a:r>
              <a:rPr lang="es-CO" sz="3200" b="1" dirty="0" smtClean="0"/>
              <a:t>pedía </a:t>
            </a:r>
            <a:r>
              <a:rPr lang="es-CO" sz="3200" b="1" dirty="0"/>
              <a:t>a otros que sofriesen por él, sin embargo, sufrió por los demás. </a:t>
            </a:r>
            <a:endParaRPr lang="es-CO" sz="3200" b="1" dirty="0" smtClean="0"/>
          </a:p>
          <a:p>
            <a:pPr marL="0" indent="0">
              <a:buNone/>
            </a:pPr>
            <a:endParaRPr lang="es-CO" sz="2800" dirty="0" smtClean="0"/>
          </a:p>
          <a:p>
            <a:pPr marL="0" indent="0" algn="ctr">
              <a:buNone/>
            </a:pPr>
            <a:r>
              <a:rPr lang="es-CO" sz="2800" dirty="0" smtClean="0"/>
              <a:t>El </a:t>
            </a:r>
            <a:r>
              <a:rPr lang="es-CO" sz="2800" dirty="0"/>
              <a:t>hecho de que fue perseguido de ciudad en ciudad era prueba de que estaba viviendo una vida santa. </a:t>
            </a:r>
            <a:endParaRPr lang="es-CO" sz="2800" dirty="0" smtClean="0"/>
          </a:p>
          <a:p>
            <a:pPr marL="0" indent="0" algn="ctr">
              <a:buNone/>
            </a:pPr>
            <a:endParaRPr lang="es-CO" sz="2800" dirty="0"/>
          </a:p>
          <a:p>
            <a:pPr marL="0" indent="0" algn="ctr">
              <a:buNone/>
            </a:pPr>
            <a:r>
              <a:rPr lang="es-CO" sz="3200" b="1" dirty="0" smtClean="0">
                <a:solidFill>
                  <a:srgbClr val="FFFF00"/>
                </a:solidFill>
              </a:rPr>
              <a:t>Algunas </a:t>
            </a:r>
            <a:r>
              <a:rPr lang="es-CO" sz="3200" b="1" dirty="0">
                <a:solidFill>
                  <a:srgbClr val="FFFF00"/>
                </a:solidFill>
              </a:rPr>
              <a:t>personas hoy en día tienen la idea de que la piedad significa escapar de la persecución, cuando lo contrario es cierto.</a:t>
            </a:r>
          </a:p>
          <a:p>
            <a:endParaRPr lang="es-CO" dirty="0"/>
          </a:p>
        </p:txBody>
      </p:sp>
    </p:spTree>
    <p:extLst>
      <p:ext uri="{BB962C8B-B14F-4D97-AF65-F5344CB8AC3E}">
        <p14:creationId xmlns:p14="http://schemas.microsoft.com/office/powerpoint/2010/main" val="150456701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20680"/>
          </a:xfrm>
        </p:spPr>
        <p:txBody>
          <a:bodyPr>
            <a:normAutofit/>
          </a:bodyPr>
          <a:lstStyle/>
          <a:p>
            <a:pPr marL="0" indent="0" algn="ctr">
              <a:buNone/>
            </a:pPr>
            <a:r>
              <a:rPr lang="es-CO" sz="2800" b="1" dirty="0" smtClean="0"/>
              <a:t>Note que los tiempos </a:t>
            </a:r>
            <a:r>
              <a:rPr lang="es-CO" sz="2800" b="1" dirty="0"/>
              <a:t>no están mejorando, </a:t>
            </a:r>
            <a:r>
              <a:rPr lang="es-CO" sz="2800" b="1" dirty="0" smtClean="0"/>
              <a:t>por el contrario cada día está peor como lo anuncio el Señor en </a:t>
            </a:r>
            <a:r>
              <a:rPr lang="es-CO" sz="2800" b="1" u="sng" dirty="0" smtClean="0"/>
              <a:t>(Mateo 24:12)</a:t>
            </a:r>
            <a:r>
              <a:rPr lang="es-CO" sz="2800" b="1" dirty="0" smtClean="0"/>
              <a:t>, pero </a:t>
            </a:r>
            <a:r>
              <a:rPr lang="es-CO" sz="2800" b="1" dirty="0"/>
              <a:t>nosotros, que somos cristianos </a:t>
            </a:r>
            <a:r>
              <a:rPr lang="es-CO" sz="2800" b="1" dirty="0" smtClean="0"/>
              <a:t>tenemos el desafío de ser</a:t>
            </a:r>
            <a:r>
              <a:rPr lang="es-CO" sz="2800" b="1" dirty="0" smtClean="0"/>
              <a:t> mejores personas. </a:t>
            </a:r>
          </a:p>
          <a:p>
            <a:pPr marL="0" indent="0" algn="ctr">
              <a:buNone/>
            </a:pPr>
            <a:r>
              <a:rPr lang="es-CO" sz="2800" b="1" dirty="0" smtClean="0"/>
              <a:t>Debemos </a:t>
            </a:r>
            <a:r>
              <a:rPr lang="es-CO" sz="2800" b="1" dirty="0"/>
              <a:t>separarnos de lo que es falso, nos dedicamos a lo que es verdadero, y continuar en nuestro estudio de la Palabra de </a:t>
            </a:r>
            <a:r>
              <a:rPr lang="es-CO" sz="2800" b="1" dirty="0" smtClean="0"/>
              <a:t>Dios, compartiéndola con otros, como lo hiso el apóstol Pablo. </a:t>
            </a:r>
          </a:p>
          <a:p>
            <a:pPr marL="0" indent="0" algn="ctr">
              <a:buNone/>
            </a:pPr>
            <a:r>
              <a:rPr lang="es-CO" sz="2800" b="1" dirty="0" smtClean="0">
                <a:solidFill>
                  <a:srgbClr val="FFFF00"/>
                </a:solidFill>
              </a:rPr>
              <a:t>Luego </a:t>
            </a:r>
            <a:r>
              <a:rPr lang="es-CO" sz="2800" b="1" dirty="0">
                <a:solidFill>
                  <a:srgbClr val="FFFF00"/>
                </a:solidFill>
              </a:rPr>
              <a:t>Dios puede equipar para el ministerio en estos días difíciles, y tendremos la alegría de ver a otros</a:t>
            </a:r>
            <a:r>
              <a:rPr lang="es-CO" sz="2800" dirty="0">
                <a:solidFill>
                  <a:srgbClr val="FFFF00"/>
                </a:solidFill>
              </a:rPr>
              <a:t> </a:t>
            </a:r>
            <a:r>
              <a:rPr lang="es-CO" sz="2800" b="1" dirty="0">
                <a:solidFill>
                  <a:srgbClr val="FFFF00"/>
                </a:solidFill>
              </a:rPr>
              <a:t>venir al conocimiento de la verdad</a:t>
            </a:r>
            <a:r>
              <a:rPr lang="es-CO" sz="2800" b="1" dirty="0" smtClean="0">
                <a:solidFill>
                  <a:srgbClr val="FFFF00"/>
                </a:solidFill>
              </a:rPr>
              <a:t>.</a:t>
            </a:r>
          </a:p>
          <a:p>
            <a:pPr marL="0" indent="0" algn="ctr">
              <a:buNone/>
            </a:pPr>
            <a:r>
              <a:rPr lang="es-CO" sz="2800" b="1" dirty="0" smtClean="0">
                <a:solidFill>
                  <a:srgbClr val="FFFF00"/>
                </a:solidFill>
              </a:rPr>
              <a:t>Finalmente, mi oración es que Dios te bendiga, en el nombre de Cristo Jesús. Amen.</a:t>
            </a:r>
            <a:endParaRPr lang="es-CO" sz="2800" dirty="0">
              <a:solidFill>
                <a:srgbClr val="FFFF00"/>
              </a:solidFill>
            </a:endParaRPr>
          </a:p>
        </p:txBody>
      </p:sp>
    </p:spTree>
    <p:extLst>
      <p:ext uri="{BB962C8B-B14F-4D97-AF65-F5344CB8AC3E}">
        <p14:creationId xmlns:p14="http://schemas.microsoft.com/office/powerpoint/2010/main" val="27318751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theme1.xml><?xml version="1.0" encoding="utf-8"?>
<a:theme xmlns:a="http://schemas.openxmlformats.org/drawingml/2006/main" name="Paja">
  <a:themeElements>
    <a:clrScheme name="Paja">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Intermedio">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ja">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336</TotalTime>
  <Words>510</Words>
  <Application>Microsoft Office PowerPoint</Application>
  <PresentationFormat>Presentación en pantalla (4:3)</PresentationFormat>
  <Paragraphs>48</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Paja</vt:lpstr>
      <vt:lpstr>Presentación de PowerPoint</vt:lpstr>
      <vt:lpstr>Presentación de PowerPoint</vt:lpstr>
      <vt:lpstr>Con estas palabras Pablo expuso a los líderes falsos y recordó a Timoteo que él (Pablo) había sido un siervo fiel de Dios.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¿AQUIÉN SEGUIR?</dc:title>
  <dc:creator>FAMILIA FIERRO CH</dc:creator>
  <cp:lastModifiedBy>FAMILIA FIERRO CH</cp:lastModifiedBy>
  <cp:revision>41</cp:revision>
  <dcterms:created xsi:type="dcterms:W3CDTF">2013-02-13T11:00:34Z</dcterms:created>
  <dcterms:modified xsi:type="dcterms:W3CDTF">2014-03-12T23:26:08Z</dcterms:modified>
</cp:coreProperties>
</file>